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Economica"/>
      <p:regular r:id="rId17"/>
      <p:bold r:id="rId18"/>
      <p:italic r:id="rId19"/>
      <p:boldItalic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5" roundtripDataSignature="AMtx7mivMmAeqZlNGPFAnYPpm7S5Rhh2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boldItalic.fntdata"/><Relationship Id="rId22" Type="http://schemas.openxmlformats.org/officeDocument/2006/relationships/font" Target="fonts/OpenSans-bold.fntdata"/><Relationship Id="rId21" Type="http://schemas.openxmlformats.org/officeDocument/2006/relationships/font" Target="fonts/OpenSans-regular.fntdata"/><Relationship Id="rId24" Type="http://schemas.openxmlformats.org/officeDocument/2006/relationships/font" Target="fonts/OpenSans-boldItalic.fntdata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regular.fntdata"/><Relationship Id="rId16" Type="http://schemas.openxmlformats.org/officeDocument/2006/relationships/slide" Target="slides/slide11.xml"/><Relationship Id="rId19" Type="http://schemas.openxmlformats.org/officeDocument/2006/relationships/font" Target="fonts/Economica-italic.fntdata"/><Relationship Id="rId18" Type="http://schemas.openxmlformats.org/officeDocument/2006/relationships/font" Target="fonts/Economica-bold.fntdata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f27395af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ef27395af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ef27395afa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ef27395afa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77a2159f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2a77a2159f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f27395afa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ef27395afa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a77a2159f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2a77a2159f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0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0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0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9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29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" name="Google Shape;18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2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2" name="Google Shape;22;p22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3" name="Google Shape;23;p22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23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25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6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" name="Google Shape;43;p2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27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27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8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R7E2CUC21QYpVPqzy38luFe2OR3WgYjS/view" TargetMode="External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hyperlink" Target="https://ecoride-tqjeaawzeehhjqeapwmk6z.streamlit.app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AFR0rqjIBFK1UFzHzLcoDxHT3PPIhUGh/view" TargetMode="Externa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"/>
          <p:cNvSpPr/>
          <p:nvPr/>
        </p:nvSpPr>
        <p:spPr>
          <a:xfrm>
            <a:off x="687800" y="4286250"/>
            <a:ext cx="976800" cy="4086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" name="Google Shape;64;p1"/>
          <p:cNvSpPr txBox="1"/>
          <p:nvPr/>
        </p:nvSpPr>
        <p:spPr>
          <a:xfrm>
            <a:off x="797425" y="4286250"/>
            <a:ext cx="1056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1"/>
          <p:cNvSpPr/>
          <p:nvPr/>
        </p:nvSpPr>
        <p:spPr>
          <a:xfrm>
            <a:off x="4706700" y="670800"/>
            <a:ext cx="4437300" cy="44727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6" name="Google Shape;66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6700" y="1375650"/>
            <a:ext cx="4437300" cy="376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ef27395afa_2_0"/>
          <p:cNvSpPr txBox="1"/>
          <p:nvPr>
            <p:ph type="title"/>
          </p:nvPr>
        </p:nvSpPr>
        <p:spPr>
          <a:xfrm>
            <a:off x="254300" y="2290650"/>
            <a:ext cx="8520600" cy="197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/>
              <a:t>Es mejor integrar la tecnología de inteligencia artificial en su negocio de taxis lo antes posible para obtener una ventaja sobre sus competidores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/>
              <a:t>Gracias!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/>
          <p:nvPr>
            <p:ph type="title"/>
          </p:nvPr>
        </p:nvSpPr>
        <p:spPr>
          <a:xfrm>
            <a:off x="311700" y="19143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s-MX"/>
              <a:t>Gracias!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g1ef27395afa_3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32575"/>
            <a:ext cx="8991600" cy="441092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1ef27395afa_3_1"/>
          <p:cNvSpPr txBox="1"/>
          <p:nvPr/>
        </p:nvSpPr>
        <p:spPr>
          <a:xfrm>
            <a:off x="0" y="69400"/>
            <a:ext cx="91440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Stack Tecnológico</a:t>
            </a:r>
            <a:endParaRPr sz="3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Google Shape;73;g1ef27395afa_3_1"/>
          <p:cNvSpPr txBox="1"/>
          <p:nvPr/>
        </p:nvSpPr>
        <p:spPr>
          <a:xfrm>
            <a:off x="426300" y="1868375"/>
            <a:ext cx="10968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Open Weather</a:t>
            </a:r>
            <a:endParaRPr b="1" sz="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375" y="1055425"/>
            <a:ext cx="7023775" cy="378327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4"/>
          <p:cNvSpPr txBox="1"/>
          <p:nvPr>
            <p:ph type="title"/>
          </p:nvPr>
        </p:nvSpPr>
        <p:spPr>
          <a:xfrm>
            <a:off x="311700" y="315925"/>
            <a:ext cx="85206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r>
              <a:rPr b="1" lang="es-MX"/>
              <a:t>Ruta de los datos: </a:t>
            </a:r>
            <a:r>
              <a:rPr b="1" lang="es-MX"/>
              <a:t>pipeline para alimentar el datawarehouse.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 txBox="1"/>
          <p:nvPr>
            <p:ph type="title"/>
          </p:nvPr>
        </p:nvSpPr>
        <p:spPr>
          <a:xfrm>
            <a:off x="775200" y="315925"/>
            <a:ext cx="8057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MX"/>
              <a:t>Proceso de automatización</a:t>
            </a:r>
            <a:endParaRPr b="1"/>
          </a:p>
        </p:txBody>
      </p:sp>
      <p:sp>
        <p:nvSpPr>
          <p:cNvPr id="85" name="Google Shape;85;p5"/>
          <p:cNvSpPr/>
          <p:nvPr/>
        </p:nvSpPr>
        <p:spPr>
          <a:xfrm>
            <a:off x="9144000" y="-89675"/>
            <a:ext cx="1745100" cy="1099500"/>
          </a:xfrm>
          <a:prstGeom prst="wave">
            <a:avLst>
              <a:gd fmla="val 12500" name="adj1"/>
              <a:gd fmla="val 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latin typeface="Open Sans"/>
                <a:ea typeface="Open Sans"/>
                <a:cs typeface="Open Sans"/>
                <a:sym typeface="Open Sans"/>
              </a:rPr>
              <a:t>Responsable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6" name="Google Shape;8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400" y="1289325"/>
            <a:ext cx="8839202" cy="326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/>
          <p:nvPr>
            <p:ph type="title"/>
          </p:nvPr>
        </p:nvSpPr>
        <p:spPr>
          <a:xfrm>
            <a:off x="394150" y="0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667"/>
              <a:buNone/>
            </a:pPr>
            <a:r>
              <a:rPr b="1" lang="es-MX"/>
              <a:t>Carga incremental automática de datos </a:t>
            </a:r>
            <a:endParaRPr b="1"/>
          </a:p>
        </p:txBody>
      </p:sp>
      <p:sp>
        <p:nvSpPr>
          <p:cNvPr id="92" name="Google Shape;92;p9"/>
          <p:cNvSpPr/>
          <p:nvPr/>
        </p:nvSpPr>
        <p:spPr>
          <a:xfrm>
            <a:off x="9144000" y="-89675"/>
            <a:ext cx="1745100" cy="1099500"/>
          </a:xfrm>
          <a:prstGeom prst="wave">
            <a:avLst>
              <a:gd fmla="val 12500" name="adj1"/>
              <a:gd fmla="val 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latin typeface="Open Sans"/>
                <a:ea typeface="Open Sans"/>
                <a:cs typeface="Open Sans"/>
                <a:sym typeface="Open Sans"/>
              </a:rPr>
              <a:t>Responsable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3" name="Google Shape;93;p9" title="VideoET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7198" y="715300"/>
            <a:ext cx="6509600" cy="416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a77a2159f3_0_6"/>
          <p:cNvSpPr/>
          <p:nvPr/>
        </p:nvSpPr>
        <p:spPr>
          <a:xfrm>
            <a:off x="9144000" y="-89675"/>
            <a:ext cx="1745100" cy="1099500"/>
          </a:xfrm>
          <a:prstGeom prst="wave">
            <a:avLst>
              <a:gd fmla="val 12500" name="adj1"/>
              <a:gd fmla="val 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latin typeface="Open Sans"/>
                <a:ea typeface="Open Sans"/>
                <a:cs typeface="Open Sans"/>
                <a:sym typeface="Open Sans"/>
              </a:rPr>
              <a:t>Responsable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9" name="Google Shape;99;g2a77a2159f3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6025" y="81525"/>
            <a:ext cx="6579976" cy="409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2a77a2159f3_0_6"/>
          <p:cNvSpPr txBox="1"/>
          <p:nvPr>
            <p:ph type="title"/>
          </p:nvPr>
        </p:nvSpPr>
        <p:spPr>
          <a:xfrm>
            <a:off x="72275" y="1009825"/>
            <a:ext cx="155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es-MX" sz="3080"/>
              <a:t>MVP </a:t>
            </a:r>
            <a:endParaRPr sz="308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es-MX" sz="3080"/>
              <a:t>Dashboard</a:t>
            </a:r>
            <a:endParaRPr sz="3080"/>
          </a:p>
        </p:txBody>
      </p:sp>
      <p:sp>
        <p:nvSpPr>
          <p:cNvPr id="101" name="Google Shape;101;g2a77a2159f3_0_6"/>
          <p:cNvSpPr txBox="1"/>
          <p:nvPr/>
        </p:nvSpPr>
        <p:spPr>
          <a:xfrm>
            <a:off x="4554150" y="388450"/>
            <a:ext cx="462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g2a77a2159f3_0_6"/>
          <p:cNvSpPr txBox="1"/>
          <p:nvPr/>
        </p:nvSpPr>
        <p:spPr>
          <a:xfrm>
            <a:off x="144625" y="4461075"/>
            <a:ext cx="825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Análisis de Autos eléctricos: </a:t>
            </a:r>
            <a:r>
              <a:rPr lang="es-MX" u="sng">
                <a:solidFill>
                  <a:schemeClr val="hlink"/>
                </a:solidFill>
                <a:hlinkClick r:id="rId4"/>
              </a:rPr>
              <a:t>https://ecoride-tqjeaawzeehhjqeapwmk6z.streamlit.app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MX"/>
              <a:t>Documentación</a:t>
            </a:r>
            <a:endParaRPr b="1"/>
          </a:p>
        </p:txBody>
      </p:sp>
      <p:sp>
        <p:nvSpPr>
          <p:cNvPr id="108" name="Google Shape;108;p3"/>
          <p:cNvSpPr txBox="1"/>
          <p:nvPr>
            <p:ph idx="1" type="body"/>
          </p:nvPr>
        </p:nvSpPr>
        <p:spPr>
          <a:xfrm>
            <a:off x="775125" y="1225225"/>
            <a:ext cx="7988400" cy="3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71"/>
              <a:buNone/>
            </a:pPr>
            <a:r>
              <a:t/>
            </a:r>
            <a:endParaRPr b="1" i="1"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71"/>
              <a:buNone/>
            </a:pPr>
            <a:r>
              <a:t/>
            </a:r>
            <a:endParaRPr b="1" i="1"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9144000" y="-89675"/>
            <a:ext cx="1745100" cy="1099500"/>
          </a:xfrm>
          <a:prstGeom prst="wave">
            <a:avLst>
              <a:gd fmla="val 12500" name="adj1"/>
              <a:gd fmla="val 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latin typeface="Open Sans"/>
                <a:ea typeface="Open Sans"/>
                <a:cs typeface="Open Sans"/>
                <a:sym typeface="Open Sans"/>
              </a:rPr>
              <a:t>Responsable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/>
          </a:blip>
          <a:srcRect b="0" l="0" r="0" t="9436"/>
          <a:stretch/>
        </p:blipFill>
        <p:spPr>
          <a:xfrm>
            <a:off x="45925" y="1057875"/>
            <a:ext cx="9144000" cy="465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ef27395afa_7_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Introducción al Modelo de Machine Learning</a:t>
            </a:r>
            <a:endParaRPr/>
          </a:p>
        </p:txBody>
      </p:sp>
      <p:pic>
        <p:nvPicPr>
          <p:cNvPr id="116" name="Google Shape;116;g1ef27395afa_7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48915"/>
            <a:ext cx="9144000" cy="305562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1ef27395afa_7_0"/>
          <p:cNvSpPr txBox="1"/>
          <p:nvPr/>
        </p:nvSpPr>
        <p:spPr>
          <a:xfrm>
            <a:off x="7420200" y="4594800"/>
            <a:ext cx="14121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Imagen ilustrativa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77a2159f3_0_12"/>
          <p:cNvSpPr txBox="1"/>
          <p:nvPr>
            <p:ph type="title"/>
          </p:nvPr>
        </p:nvSpPr>
        <p:spPr>
          <a:xfrm>
            <a:off x="311700" y="102250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s-MX"/>
              <a:t>MVP Machine Learning</a:t>
            </a:r>
            <a:endParaRPr/>
          </a:p>
        </p:txBody>
      </p:sp>
      <p:sp>
        <p:nvSpPr>
          <p:cNvPr id="123" name="Google Shape;123;g2a77a2159f3_0_12"/>
          <p:cNvSpPr/>
          <p:nvPr/>
        </p:nvSpPr>
        <p:spPr>
          <a:xfrm>
            <a:off x="9144000" y="-89675"/>
            <a:ext cx="1745100" cy="1099500"/>
          </a:xfrm>
          <a:prstGeom prst="wave">
            <a:avLst>
              <a:gd fmla="val 12500" name="adj1"/>
              <a:gd fmla="val 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latin typeface="Open Sans"/>
                <a:ea typeface="Open Sans"/>
                <a:cs typeface="Open Sans"/>
                <a:sym typeface="Open Sans"/>
              </a:rPr>
              <a:t>Responsable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4" name="Google Shape;124;g2a77a2159f3_0_12" title="VideoM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7625" y="879800"/>
            <a:ext cx="6942490" cy="39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